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60" r:id="rId3"/>
    <p:sldId id="259" r:id="rId4"/>
    <p:sldId id="262" r:id="rId5"/>
    <p:sldId id="263" r:id="rId6"/>
    <p:sldId id="272" r:id="rId7"/>
    <p:sldId id="274" r:id="rId8"/>
    <p:sldId id="278" r:id="rId9"/>
    <p:sldId id="276" r:id="rId10"/>
    <p:sldId id="257" r:id="rId11"/>
  </p:sldIdLst>
  <p:sldSz cx="12192000" cy="7272338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394" autoAdjust="0"/>
  </p:normalViewPr>
  <p:slideViewPr>
    <p:cSldViewPr snapToGrid="0">
      <p:cViewPr varScale="1">
        <p:scale>
          <a:sx n="61" d="100"/>
          <a:sy n="61" d="100"/>
        </p:scale>
        <p:origin x="930" y="72"/>
      </p:cViewPr>
      <p:guideLst/>
    </p:cSldViewPr>
  </p:slideViewPr>
  <p:outlineViewPr>
    <p:cViewPr>
      <p:scale>
        <a:sx n="33" d="100"/>
        <a:sy n="33" d="100"/>
      </p:scale>
      <p:origin x="0" y="-18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B1B39-ADE9-4466-956B-4F05A9ADDF22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27494-B04D-49B6-A56B-A33F63281C85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3200" dirty="0">
              <a:solidFill>
                <a:srgbClr val="002060"/>
              </a:solidFill>
            </a:rPr>
            <a:t>*</a:t>
          </a:r>
        </a:p>
      </dgm:t>
    </dgm:pt>
    <dgm:pt modelId="{A059DD71-DE55-4EDD-B4F8-495BA7698AED}" type="parTrans" cxnId="{0B9AC692-8E5C-4100-8335-87D33BE0A6E5}">
      <dgm:prSet/>
      <dgm:spPr/>
      <dgm:t>
        <a:bodyPr/>
        <a:lstStyle/>
        <a:p>
          <a:endParaRPr lang="en-US" sz="1600"/>
        </a:p>
      </dgm:t>
    </dgm:pt>
    <dgm:pt modelId="{35DE7A35-1CC6-4D2F-BC0C-36FDF4E74748}" type="sibTrans" cxnId="{0B9AC692-8E5C-4100-8335-87D33BE0A6E5}">
      <dgm:prSet/>
      <dgm:spPr/>
      <dgm:t>
        <a:bodyPr/>
        <a:lstStyle/>
        <a:p>
          <a:endParaRPr lang="en-US" sz="1600"/>
        </a:p>
      </dgm:t>
    </dgm:pt>
    <dgm:pt modelId="{6741DD1E-EF2F-4341-948A-D2B675E5B715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3200" dirty="0">
              <a:solidFill>
                <a:srgbClr val="002060"/>
              </a:solidFill>
            </a:rPr>
            <a:t>*</a:t>
          </a:r>
        </a:p>
      </dgm:t>
    </dgm:pt>
    <dgm:pt modelId="{8AB40BD3-D067-46D3-A9F6-9150B3B11C2C}" type="parTrans" cxnId="{DAD60CCD-84C7-48F8-9C8C-A4B94BA3F2B2}">
      <dgm:prSet/>
      <dgm:spPr/>
      <dgm:t>
        <a:bodyPr/>
        <a:lstStyle/>
        <a:p>
          <a:endParaRPr lang="en-US" sz="1600"/>
        </a:p>
      </dgm:t>
    </dgm:pt>
    <dgm:pt modelId="{948E5460-CB97-49BC-B234-9B638153FBE4}" type="sibTrans" cxnId="{DAD60CCD-84C7-48F8-9C8C-A4B94BA3F2B2}">
      <dgm:prSet/>
      <dgm:spPr/>
      <dgm:t>
        <a:bodyPr/>
        <a:lstStyle/>
        <a:p>
          <a:endParaRPr lang="en-US" sz="1600"/>
        </a:p>
      </dgm:t>
    </dgm:pt>
    <dgm:pt modelId="{7CA3FDCA-3DD2-4439-8D4A-738F0FD20BB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800" dirty="0">
              <a:solidFill>
                <a:srgbClr val="002060"/>
              </a:solidFill>
            </a:rPr>
            <a:t>          *    </a:t>
          </a:r>
        </a:p>
        <a:p>
          <a:endParaRPr lang="en-US" sz="2800" dirty="0">
            <a:solidFill>
              <a:srgbClr val="002060"/>
            </a:solidFill>
          </a:endParaRPr>
        </a:p>
      </dgm:t>
    </dgm:pt>
    <dgm:pt modelId="{BFD7491A-41F5-4953-BA10-40DBCA3BC2BC}" type="sibTrans" cxnId="{54576226-39F0-4F76-8C34-89D3E0C1CE4D}">
      <dgm:prSet/>
      <dgm:spPr/>
      <dgm:t>
        <a:bodyPr/>
        <a:lstStyle/>
        <a:p>
          <a:endParaRPr lang="en-US" sz="1600"/>
        </a:p>
      </dgm:t>
    </dgm:pt>
    <dgm:pt modelId="{D2FF8279-D331-462F-9CF6-F8057666FC5D}" type="parTrans" cxnId="{54576226-39F0-4F76-8C34-89D3E0C1CE4D}">
      <dgm:prSet/>
      <dgm:spPr/>
      <dgm:t>
        <a:bodyPr/>
        <a:lstStyle/>
        <a:p>
          <a:endParaRPr lang="en-US" sz="1600"/>
        </a:p>
      </dgm:t>
    </dgm:pt>
    <dgm:pt modelId="{4712F147-E89B-4223-9DCB-F207E48EEB39}" type="pres">
      <dgm:prSet presAssocID="{7F5B1B39-ADE9-4466-956B-4F05A9ADDF22}" presName="Name0" presStyleCnt="0">
        <dgm:presLayoutVars>
          <dgm:dir/>
          <dgm:animLvl val="lvl"/>
          <dgm:resizeHandles val="exact"/>
        </dgm:presLayoutVars>
      </dgm:prSet>
      <dgm:spPr/>
    </dgm:pt>
    <dgm:pt modelId="{5401A805-E8E5-4C25-A692-9647FC3FED18}" type="pres">
      <dgm:prSet presAssocID="{7CA3FDCA-3DD2-4439-8D4A-738F0FD20BB4}" presName="compositeNode" presStyleCnt="0">
        <dgm:presLayoutVars>
          <dgm:bulletEnabled val="1"/>
        </dgm:presLayoutVars>
      </dgm:prSet>
      <dgm:spPr/>
    </dgm:pt>
    <dgm:pt modelId="{FC15C1A3-9C98-4C1F-B894-395CD41789CF}" type="pres">
      <dgm:prSet presAssocID="{7CA3FDCA-3DD2-4439-8D4A-738F0FD20BB4}" presName="bgRect" presStyleLbl="node1" presStyleIdx="0" presStyleCnt="3" custScaleY="100000"/>
      <dgm:spPr/>
    </dgm:pt>
    <dgm:pt modelId="{CDA6343C-FA72-403C-9ADB-A0468B8472D2}" type="pres">
      <dgm:prSet presAssocID="{7CA3FDCA-3DD2-4439-8D4A-738F0FD20BB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C0A3C544-9780-420F-B64F-160434CEDDDD}" type="pres">
      <dgm:prSet presAssocID="{BFD7491A-41F5-4953-BA10-40DBCA3BC2BC}" presName="hSp" presStyleCnt="0"/>
      <dgm:spPr/>
    </dgm:pt>
    <dgm:pt modelId="{22CD04C1-82B1-4091-918F-EBF88CD83E1A}" type="pres">
      <dgm:prSet presAssocID="{BFD7491A-41F5-4953-BA10-40DBCA3BC2BC}" presName="vProcSp" presStyleCnt="0"/>
      <dgm:spPr/>
    </dgm:pt>
    <dgm:pt modelId="{C4CCCD2C-3120-42B5-99ED-40701EBA6879}" type="pres">
      <dgm:prSet presAssocID="{BFD7491A-41F5-4953-BA10-40DBCA3BC2BC}" presName="vSp1" presStyleCnt="0"/>
      <dgm:spPr/>
    </dgm:pt>
    <dgm:pt modelId="{F3959ED5-F4EF-4A53-932E-6F1E11DAA6B0}" type="pres">
      <dgm:prSet presAssocID="{BFD7491A-41F5-4953-BA10-40DBCA3BC2BC}" presName="simulatedConn" presStyleLbl="solidFgAcc1" presStyleIdx="0" presStyleCnt="2"/>
      <dgm:spPr>
        <a:solidFill>
          <a:srgbClr val="00B0F0"/>
        </a:solidFill>
      </dgm:spPr>
    </dgm:pt>
    <dgm:pt modelId="{93DEBB80-692C-4A54-A668-E4F38E0FD905}" type="pres">
      <dgm:prSet presAssocID="{BFD7491A-41F5-4953-BA10-40DBCA3BC2BC}" presName="vSp2" presStyleCnt="0"/>
      <dgm:spPr/>
    </dgm:pt>
    <dgm:pt modelId="{6ED59CC1-2092-44A0-A1F6-74570BA9DF83}" type="pres">
      <dgm:prSet presAssocID="{BFD7491A-41F5-4953-BA10-40DBCA3BC2BC}" presName="sibTrans" presStyleCnt="0"/>
      <dgm:spPr/>
    </dgm:pt>
    <dgm:pt modelId="{0C3B6751-E224-4D38-9CAB-B1E6608C134B}" type="pres">
      <dgm:prSet presAssocID="{8A527494-B04D-49B6-A56B-A33F63281C85}" presName="compositeNode" presStyleCnt="0">
        <dgm:presLayoutVars>
          <dgm:bulletEnabled val="1"/>
        </dgm:presLayoutVars>
      </dgm:prSet>
      <dgm:spPr/>
    </dgm:pt>
    <dgm:pt modelId="{57B83FBD-7B35-4454-889B-1A1AED7755E3}" type="pres">
      <dgm:prSet presAssocID="{8A527494-B04D-49B6-A56B-A33F63281C85}" presName="bgRect" presStyleLbl="node1" presStyleIdx="1" presStyleCnt="3"/>
      <dgm:spPr/>
    </dgm:pt>
    <dgm:pt modelId="{50BCE77D-BFE1-4E63-A2A1-288F193E5BC5}" type="pres">
      <dgm:prSet presAssocID="{8A527494-B04D-49B6-A56B-A33F63281C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95E0378-692F-4083-8225-4467000DAEEE}" type="pres">
      <dgm:prSet presAssocID="{35DE7A35-1CC6-4D2F-BC0C-36FDF4E74748}" presName="hSp" presStyleCnt="0"/>
      <dgm:spPr/>
    </dgm:pt>
    <dgm:pt modelId="{30C022E3-FE9F-4044-BC1E-CF6C38505F09}" type="pres">
      <dgm:prSet presAssocID="{35DE7A35-1CC6-4D2F-BC0C-36FDF4E74748}" presName="vProcSp" presStyleCnt="0"/>
      <dgm:spPr/>
    </dgm:pt>
    <dgm:pt modelId="{7F5DD4E5-F2F7-4BDD-88C4-3ACF2357D2DA}" type="pres">
      <dgm:prSet presAssocID="{35DE7A35-1CC6-4D2F-BC0C-36FDF4E74748}" presName="vSp1" presStyleCnt="0"/>
      <dgm:spPr/>
    </dgm:pt>
    <dgm:pt modelId="{B924BB79-A570-45FA-AB78-F8C32B6A21F9}" type="pres">
      <dgm:prSet presAssocID="{35DE7A35-1CC6-4D2F-BC0C-36FDF4E74748}" presName="simulatedConn" presStyleLbl="solidFgAcc1" presStyleIdx="1" presStyleCnt="2"/>
      <dgm:spPr>
        <a:solidFill>
          <a:srgbClr val="00B050"/>
        </a:solidFill>
      </dgm:spPr>
    </dgm:pt>
    <dgm:pt modelId="{B9744595-F1E4-47E1-A52B-755A88CA649F}" type="pres">
      <dgm:prSet presAssocID="{35DE7A35-1CC6-4D2F-BC0C-36FDF4E74748}" presName="vSp2" presStyleCnt="0"/>
      <dgm:spPr/>
    </dgm:pt>
    <dgm:pt modelId="{0E367D29-7829-44F5-BD1B-BD9B4D63E9D2}" type="pres">
      <dgm:prSet presAssocID="{35DE7A35-1CC6-4D2F-BC0C-36FDF4E74748}" presName="sibTrans" presStyleCnt="0"/>
      <dgm:spPr/>
    </dgm:pt>
    <dgm:pt modelId="{C34933A1-67A8-4758-8380-9DB2C4E049BB}" type="pres">
      <dgm:prSet presAssocID="{6741DD1E-EF2F-4341-948A-D2B675E5B715}" presName="compositeNode" presStyleCnt="0">
        <dgm:presLayoutVars>
          <dgm:bulletEnabled val="1"/>
        </dgm:presLayoutVars>
      </dgm:prSet>
      <dgm:spPr/>
    </dgm:pt>
    <dgm:pt modelId="{DD84780C-6C44-434E-A9C9-51623CEAF6E4}" type="pres">
      <dgm:prSet presAssocID="{6741DD1E-EF2F-4341-948A-D2B675E5B715}" presName="bgRect" presStyleLbl="node1" presStyleIdx="2" presStyleCnt="3"/>
      <dgm:spPr/>
    </dgm:pt>
    <dgm:pt modelId="{AFBA9B07-E3DE-4049-A7A7-0F78A3B8ECCD}" type="pres">
      <dgm:prSet presAssocID="{6741DD1E-EF2F-4341-948A-D2B675E5B715}" presName="parentNode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F5510B-E4DC-49BA-851D-66F5DC7EFE5A}" type="presOf" srcId="{7CA3FDCA-3DD2-4439-8D4A-738F0FD20BB4}" destId="{FC15C1A3-9C98-4C1F-B894-395CD41789CF}" srcOrd="0" destOrd="0" presId="urn:microsoft.com/office/officeart/2005/8/layout/hProcess7"/>
    <dgm:cxn modelId="{1556AC22-3D9F-4E40-B9DE-F2141C3C0025}" type="presOf" srcId="{8A527494-B04D-49B6-A56B-A33F63281C85}" destId="{57B83FBD-7B35-4454-889B-1A1AED7755E3}" srcOrd="0" destOrd="0" presId="urn:microsoft.com/office/officeart/2005/8/layout/hProcess7"/>
    <dgm:cxn modelId="{54576226-39F0-4F76-8C34-89D3E0C1CE4D}" srcId="{7F5B1B39-ADE9-4466-956B-4F05A9ADDF22}" destId="{7CA3FDCA-3DD2-4439-8D4A-738F0FD20BB4}" srcOrd="0" destOrd="0" parTransId="{D2FF8279-D331-462F-9CF6-F8057666FC5D}" sibTransId="{BFD7491A-41F5-4953-BA10-40DBCA3BC2BC}"/>
    <dgm:cxn modelId="{AF7A4055-C98A-4191-855A-B46BAE71ABEC}" type="presOf" srcId="{6741DD1E-EF2F-4341-948A-D2B675E5B715}" destId="{DD84780C-6C44-434E-A9C9-51623CEAF6E4}" srcOrd="0" destOrd="0" presId="urn:microsoft.com/office/officeart/2005/8/layout/hProcess7"/>
    <dgm:cxn modelId="{5FC1B379-7897-43BD-85AA-A2D159ECB3EE}" type="presOf" srcId="{8A527494-B04D-49B6-A56B-A33F63281C85}" destId="{50BCE77D-BFE1-4E63-A2A1-288F193E5BC5}" srcOrd="1" destOrd="0" presId="urn:microsoft.com/office/officeart/2005/8/layout/hProcess7"/>
    <dgm:cxn modelId="{0B9AC692-8E5C-4100-8335-87D33BE0A6E5}" srcId="{7F5B1B39-ADE9-4466-956B-4F05A9ADDF22}" destId="{8A527494-B04D-49B6-A56B-A33F63281C85}" srcOrd="1" destOrd="0" parTransId="{A059DD71-DE55-4EDD-B4F8-495BA7698AED}" sibTransId="{35DE7A35-1CC6-4D2F-BC0C-36FDF4E74748}"/>
    <dgm:cxn modelId="{52C2FCC5-7C6F-4057-A280-A8513176C611}" type="presOf" srcId="{7CA3FDCA-3DD2-4439-8D4A-738F0FD20BB4}" destId="{CDA6343C-FA72-403C-9ADB-A0468B8472D2}" srcOrd="1" destOrd="0" presId="urn:microsoft.com/office/officeart/2005/8/layout/hProcess7"/>
    <dgm:cxn modelId="{DAD60CCD-84C7-48F8-9C8C-A4B94BA3F2B2}" srcId="{7F5B1B39-ADE9-4466-956B-4F05A9ADDF22}" destId="{6741DD1E-EF2F-4341-948A-D2B675E5B715}" srcOrd="2" destOrd="0" parTransId="{8AB40BD3-D067-46D3-A9F6-9150B3B11C2C}" sibTransId="{948E5460-CB97-49BC-B234-9B638153FBE4}"/>
    <dgm:cxn modelId="{00E876E6-1D65-4229-B20A-144C19AEBF8C}" type="presOf" srcId="{6741DD1E-EF2F-4341-948A-D2B675E5B715}" destId="{AFBA9B07-E3DE-4049-A7A7-0F78A3B8ECCD}" srcOrd="1" destOrd="0" presId="urn:microsoft.com/office/officeart/2005/8/layout/hProcess7"/>
    <dgm:cxn modelId="{9F8B41ED-0DB1-48D1-A6B6-1DC4A06ECC53}" type="presOf" srcId="{7F5B1B39-ADE9-4466-956B-4F05A9ADDF22}" destId="{4712F147-E89B-4223-9DCB-F207E48EEB39}" srcOrd="0" destOrd="0" presId="urn:microsoft.com/office/officeart/2005/8/layout/hProcess7"/>
    <dgm:cxn modelId="{239AEC5C-EAC8-4503-AB44-BB01F48743E3}" type="presParOf" srcId="{4712F147-E89B-4223-9DCB-F207E48EEB39}" destId="{5401A805-E8E5-4C25-A692-9647FC3FED18}" srcOrd="0" destOrd="0" presId="urn:microsoft.com/office/officeart/2005/8/layout/hProcess7"/>
    <dgm:cxn modelId="{8AA78BCE-26F7-45B3-AE81-CDF3187CE2E8}" type="presParOf" srcId="{5401A805-E8E5-4C25-A692-9647FC3FED18}" destId="{FC15C1A3-9C98-4C1F-B894-395CD41789CF}" srcOrd="0" destOrd="0" presId="urn:microsoft.com/office/officeart/2005/8/layout/hProcess7"/>
    <dgm:cxn modelId="{544A3966-0D7F-41C8-BE16-C0C9874FB370}" type="presParOf" srcId="{5401A805-E8E5-4C25-A692-9647FC3FED18}" destId="{CDA6343C-FA72-403C-9ADB-A0468B8472D2}" srcOrd="1" destOrd="0" presId="urn:microsoft.com/office/officeart/2005/8/layout/hProcess7"/>
    <dgm:cxn modelId="{79BCE427-E1BC-4C0E-8EEF-C6E9FC842990}" type="presParOf" srcId="{4712F147-E89B-4223-9DCB-F207E48EEB39}" destId="{C0A3C544-9780-420F-B64F-160434CEDDDD}" srcOrd="1" destOrd="0" presId="urn:microsoft.com/office/officeart/2005/8/layout/hProcess7"/>
    <dgm:cxn modelId="{BB4AD839-E237-4651-88D8-91A2A084584C}" type="presParOf" srcId="{4712F147-E89B-4223-9DCB-F207E48EEB39}" destId="{22CD04C1-82B1-4091-918F-EBF88CD83E1A}" srcOrd="2" destOrd="0" presId="urn:microsoft.com/office/officeart/2005/8/layout/hProcess7"/>
    <dgm:cxn modelId="{A4D03EB3-E97C-4333-B414-9A37444A58E5}" type="presParOf" srcId="{22CD04C1-82B1-4091-918F-EBF88CD83E1A}" destId="{C4CCCD2C-3120-42B5-99ED-40701EBA6879}" srcOrd="0" destOrd="0" presId="urn:microsoft.com/office/officeart/2005/8/layout/hProcess7"/>
    <dgm:cxn modelId="{F1A65BDD-E6C9-4DAF-99E3-51FB8E47B106}" type="presParOf" srcId="{22CD04C1-82B1-4091-918F-EBF88CD83E1A}" destId="{F3959ED5-F4EF-4A53-932E-6F1E11DAA6B0}" srcOrd="1" destOrd="0" presId="urn:microsoft.com/office/officeart/2005/8/layout/hProcess7"/>
    <dgm:cxn modelId="{24A39009-6482-4538-B4C2-DA603F887167}" type="presParOf" srcId="{22CD04C1-82B1-4091-918F-EBF88CD83E1A}" destId="{93DEBB80-692C-4A54-A668-E4F38E0FD905}" srcOrd="2" destOrd="0" presId="urn:microsoft.com/office/officeart/2005/8/layout/hProcess7"/>
    <dgm:cxn modelId="{B67B4FA5-5409-4910-96CC-B58CC8B97442}" type="presParOf" srcId="{4712F147-E89B-4223-9DCB-F207E48EEB39}" destId="{6ED59CC1-2092-44A0-A1F6-74570BA9DF83}" srcOrd="3" destOrd="0" presId="urn:microsoft.com/office/officeart/2005/8/layout/hProcess7"/>
    <dgm:cxn modelId="{2679050F-F203-4B8F-9643-7B2780C32979}" type="presParOf" srcId="{4712F147-E89B-4223-9DCB-F207E48EEB39}" destId="{0C3B6751-E224-4D38-9CAB-B1E6608C134B}" srcOrd="4" destOrd="0" presId="urn:microsoft.com/office/officeart/2005/8/layout/hProcess7"/>
    <dgm:cxn modelId="{94F93077-610C-45A5-96B7-C37C2BE42266}" type="presParOf" srcId="{0C3B6751-E224-4D38-9CAB-B1E6608C134B}" destId="{57B83FBD-7B35-4454-889B-1A1AED7755E3}" srcOrd="0" destOrd="0" presId="urn:microsoft.com/office/officeart/2005/8/layout/hProcess7"/>
    <dgm:cxn modelId="{E8FC6E09-358A-40F0-9C9D-0A7437E0A197}" type="presParOf" srcId="{0C3B6751-E224-4D38-9CAB-B1E6608C134B}" destId="{50BCE77D-BFE1-4E63-A2A1-288F193E5BC5}" srcOrd="1" destOrd="0" presId="urn:microsoft.com/office/officeart/2005/8/layout/hProcess7"/>
    <dgm:cxn modelId="{50588743-C4EC-42C9-BD5C-2B2E9D863287}" type="presParOf" srcId="{4712F147-E89B-4223-9DCB-F207E48EEB39}" destId="{D95E0378-692F-4083-8225-4467000DAEEE}" srcOrd="5" destOrd="0" presId="urn:microsoft.com/office/officeart/2005/8/layout/hProcess7"/>
    <dgm:cxn modelId="{9C79AE08-67FE-43DB-B998-4C5EAA0517B3}" type="presParOf" srcId="{4712F147-E89B-4223-9DCB-F207E48EEB39}" destId="{30C022E3-FE9F-4044-BC1E-CF6C38505F09}" srcOrd="6" destOrd="0" presId="urn:microsoft.com/office/officeart/2005/8/layout/hProcess7"/>
    <dgm:cxn modelId="{B4A8B8A8-4FB7-417F-AE03-48F76176ED0F}" type="presParOf" srcId="{30C022E3-FE9F-4044-BC1E-CF6C38505F09}" destId="{7F5DD4E5-F2F7-4BDD-88C4-3ACF2357D2DA}" srcOrd="0" destOrd="0" presId="urn:microsoft.com/office/officeart/2005/8/layout/hProcess7"/>
    <dgm:cxn modelId="{9EE69435-4787-4BC6-A4BD-BBBD6736A362}" type="presParOf" srcId="{30C022E3-FE9F-4044-BC1E-CF6C38505F09}" destId="{B924BB79-A570-45FA-AB78-F8C32B6A21F9}" srcOrd="1" destOrd="0" presId="urn:microsoft.com/office/officeart/2005/8/layout/hProcess7"/>
    <dgm:cxn modelId="{8D1BD0C0-17FE-49CB-B098-9AB95D9F5A19}" type="presParOf" srcId="{30C022E3-FE9F-4044-BC1E-CF6C38505F09}" destId="{B9744595-F1E4-47E1-A52B-755A88CA649F}" srcOrd="2" destOrd="0" presId="urn:microsoft.com/office/officeart/2005/8/layout/hProcess7"/>
    <dgm:cxn modelId="{085D3EE8-6AAF-4005-8FC4-660A8F3BD2F9}" type="presParOf" srcId="{4712F147-E89B-4223-9DCB-F207E48EEB39}" destId="{0E367D29-7829-44F5-BD1B-BD9B4D63E9D2}" srcOrd="7" destOrd="0" presId="urn:microsoft.com/office/officeart/2005/8/layout/hProcess7"/>
    <dgm:cxn modelId="{95572799-8B4B-4ACE-99C7-ED01E666763B}" type="presParOf" srcId="{4712F147-E89B-4223-9DCB-F207E48EEB39}" destId="{C34933A1-67A8-4758-8380-9DB2C4E049BB}" srcOrd="8" destOrd="0" presId="urn:microsoft.com/office/officeart/2005/8/layout/hProcess7"/>
    <dgm:cxn modelId="{24DE5FCB-0124-45A8-B4E8-39AA6C9A0090}" type="presParOf" srcId="{C34933A1-67A8-4758-8380-9DB2C4E049BB}" destId="{DD84780C-6C44-434E-A9C9-51623CEAF6E4}" srcOrd="0" destOrd="0" presId="urn:microsoft.com/office/officeart/2005/8/layout/hProcess7"/>
    <dgm:cxn modelId="{E1DE591A-30FD-4393-8D22-78E3E6302B63}" type="presParOf" srcId="{C34933A1-67A8-4758-8380-9DB2C4E049BB}" destId="{AFBA9B07-E3DE-4049-A7A7-0F78A3B8ECCD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5C1A3-9C98-4C1F-B894-395CD41789CF}">
      <dsp:nvSpPr>
        <dsp:cNvPr id="0" name=""/>
        <dsp:cNvSpPr/>
      </dsp:nvSpPr>
      <dsp:spPr>
        <a:xfrm>
          <a:off x="793" y="0"/>
          <a:ext cx="3416465" cy="2669062"/>
        </a:xfrm>
        <a:prstGeom prst="roundRect">
          <a:avLst>
            <a:gd name="adj" fmla="val 5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2060"/>
              </a:solidFill>
            </a:rPr>
            <a:t>          *    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rgbClr val="002060"/>
            </a:solidFill>
          </a:endParaRPr>
        </a:p>
      </dsp:txBody>
      <dsp:txXfrm rot="16200000">
        <a:off x="-751874" y="752668"/>
        <a:ext cx="2188630" cy="683293"/>
      </dsp:txXfrm>
    </dsp:sp>
    <dsp:sp modelId="{57B83FBD-7B35-4454-889B-1A1AED7755E3}">
      <dsp:nvSpPr>
        <dsp:cNvPr id="0" name=""/>
        <dsp:cNvSpPr/>
      </dsp:nvSpPr>
      <dsp:spPr>
        <a:xfrm>
          <a:off x="3536836" y="0"/>
          <a:ext cx="3416465" cy="2669062"/>
        </a:xfrm>
        <a:prstGeom prst="roundRect">
          <a:avLst>
            <a:gd name="adj" fmla="val 5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2060"/>
              </a:solidFill>
            </a:rPr>
            <a:t>*</a:t>
          </a:r>
        </a:p>
      </dsp:txBody>
      <dsp:txXfrm rot="16200000">
        <a:off x="2784167" y="752668"/>
        <a:ext cx="2188630" cy="683293"/>
      </dsp:txXfrm>
    </dsp:sp>
    <dsp:sp modelId="{F3959ED5-F4EF-4A53-932E-6F1E11DAA6B0}">
      <dsp:nvSpPr>
        <dsp:cNvPr id="0" name=""/>
        <dsp:cNvSpPr/>
      </dsp:nvSpPr>
      <dsp:spPr>
        <a:xfrm rot="5400000">
          <a:off x="3357804" y="2031759"/>
          <a:ext cx="392227" cy="512469"/>
        </a:xfrm>
        <a:prstGeom prst="flowChartExtract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4780C-6C44-434E-A9C9-51623CEAF6E4}">
      <dsp:nvSpPr>
        <dsp:cNvPr id="0" name=""/>
        <dsp:cNvSpPr/>
      </dsp:nvSpPr>
      <dsp:spPr>
        <a:xfrm>
          <a:off x="7072878" y="0"/>
          <a:ext cx="3416465" cy="2669062"/>
        </a:xfrm>
        <a:prstGeom prst="roundRect">
          <a:avLst>
            <a:gd name="adj" fmla="val 5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2060"/>
              </a:solidFill>
            </a:rPr>
            <a:t>*</a:t>
          </a:r>
        </a:p>
      </dsp:txBody>
      <dsp:txXfrm rot="16200000">
        <a:off x="6320209" y="752668"/>
        <a:ext cx="2188630" cy="683293"/>
      </dsp:txXfrm>
    </dsp:sp>
    <dsp:sp modelId="{B924BB79-A570-45FA-AB78-F8C32B6A21F9}">
      <dsp:nvSpPr>
        <dsp:cNvPr id="0" name=""/>
        <dsp:cNvSpPr/>
      </dsp:nvSpPr>
      <dsp:spPr>
        <a:xfrm rot="5400000">
          <a:off x="6893846" y="2031759"/>
          <a:ext cx="392227" cy="512469"/>
        </a:xfrm>
        <a:prstGeom prst="flowChartExtract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18286-82DD-4817-865B-967AA5A0D733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41375" y="1143000"/>
            <a:ext cx="5175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38425-964E-45B0-82F9-CBD91DD07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70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0179"/>
            <a:ext cx="9144000" cy="2531851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9661"/>
            <a:ext cx="9144000" cy="175579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9" indent="0" algn="ctr">
              <a:buNone/>
              <a:defRPr sz="1800"/>
            </a:lvl3pPr>
            <a:lvl4pPr marL="1371568" indent="0" algn="ctr">
              <a:buNone/>
              <a:defRPr sz="1600"/>
            </a:lvl4pPr>
            <a:lvl5pPr marL="1828759" indent="0" algn="ctr">
              <a:buNone/>
              <a:defRPr sz="1600"/>
            </a:lvl5pPr>
            <a:lvl6pPr marL="2285948" indent="0" algn="ctr">
              <a:buNone/>
              <a:defRPr sz="1600"/>
            </a:lvl6pPr>
            <a:lvl7pPr marL="2743138" indent="0" algn="ctr">
              <a:buNone/>
              <a:defRPr sz="1600"/>
            </a:lvl7pPr>
            <a:lvl8pPr marL="3200327" indent="0" algn="ctr">
              <a:buNone/>
              <a:defRPr sz="1600"/>
            </a:lvl8pPr>
            <a:lvl9pPr marL="36575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3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59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3" y="387185"/>
            <a:ext cx="2628900" cy="6162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7185"/>
            <a:ext cx="7734300" cy="6162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13036"/>
            <a:ext cx="10515600" cy="3025090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66751"/>
            <a:ext cx="10515600" cy="15908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59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35923"/>
            <a:ext cx="5181600" cy="4614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3" y="1935923"/>
            <a:ext cx="5181600" cy="4614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84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7192"/>
            <a:ext cx="10515600" cy="140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2" y="1782733"/>
            <a:ext cx="5157787" cy="8736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9" indent="0">
              <a:buNone/>
              <a:defRPr sz="1800" b="1"/>
            </a:lvl3pPr>
            <a:lvl4pPr marL="1371568" indent="0">
              <a:buNone/>
              <a:defRPr sz="1600" b="1"/>
            </a:lvl4pPr>
            <a:lvl5pPr marL="1828759" indent="0">
              <a:buNone/>
              <a:defRPr sz="1600" b="1"/>
            </a:lvl5pPr>
            <a:lvl6pPr marL="2285948" indent="0">
              <a:buNone/>
              <a:defRPr sz="1600" b="1"/>
            </a:lvl6pPr>
            <a:lvl7pPr marL="2743138" indent="0">
              <a:buNone/>
              <a:defRPr sz="1600" b="1"/>
            </a:lvl7pPr>
            <a:lvl8pPr marL="3200327" indent="0">
              <a:buNone/>
              <a:defRPr sz="1600" b="1"/>
            </a:lvl8pPr>
            <a:lvl9pPr marL="365751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2" y="2656429"/>
            <a:ext cx="5157787" cy="3907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782733"/>
            <a:ext cx="5183188" cy="8736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9" indent="0">
              <a:buNone/>
              <a:defRPr sz="1800" b="1"/>
            </a:lvl3pPr>
            <a:lvl4pPr marL="1371568" indent="0">
              <a:buNone/>
              <a:defRPr sz="1600" b="1"/>
            </a:lvl4pPr>
            <a:lvl5pPr marL="1828759" indent="0">
              <a:buNone/>
              <a:defRPr sz="1600" b="1"/>
            </a:lvl5pPr>
            <a:lvl6pPr marL="2285948" indent="0">
              <a:buNone/>
              <a:defRPr sz="1600" b="1"/>
            </a:lvl6pPr>
            <a:lvl7pPr marL="2743138" indent="0">
              <a:buNone/>
              <a:defRPr sz="1600" b="1"/>
            </a:lvl7pPr>
            <a:lvl8pPr marL="3200327" indent="0">
              <a:buNone/>
              <a:defRPr sz="1600" b="1"/>
            </a:lvl8pPr>
            <a:lvl9pPr marL="365751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656429"/>
            <a:ext cx="5183188" cy="3907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0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9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19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84828"/>
            <a:ext cx="3932237" cy="16968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47083"/>
            <a:ext cx="6172200" cy="51680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181701"/>
            <a:ext cx="3932237" cy="4041872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9" indent="0">
              <a:buNone/>
              <a:defRPr sz="1199"/>
            </a:lvl3pPr>
            <a:lvl4pPr marL="1371568" indent="0">
              <a:buNone/>
              <a:defRPr sz="1000"/>
            </a:lvl4pPr>
            <a:lvl5pPr marL="1828759" indent="0">
              <a:buNone/>
              <a:defRPr sz="1000"/>
            </a:lvl5pPr>
            <a:lvl6pPr marL="2285948" indent="0">
              <a:buNone/>
              <a:defRPr sz="1000"/>
            </a:lvl6pPr>
            <a:lvl7pPr marL="2743138" indent="0">
              <a:buNone/>
              <a:defRPr sz="1000"/>
            </a:lvl7pPr>
            <a:lvl8pPr marL="3200327" indent="0">
              <a:buNone/>
              <a:defRPr sz="1000"/>
            </a:lvl8pPr>
            <a:lvl9pPr marL="36575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11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84828"/>
            <a:ext cx="3932237" cy="16968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47083"/>
            <a:ext cx="6172200" cy="516807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9" indent="0">
              <a:buNone/>
              <a:defRPr sz="2400"/>
            </a:lvl3pPr>
            <a:lvl4pPr marL="1371568" indent="0">
              <a:buNone/>
              <a:defRPr sz="2000"/>
            </a:lvl4pPr>
            <a:lvl5pPr marL="1828759" indent="0">
              <a:buNone/>
              <a:defRPr sz="2000"/>
            </a:lvl5pPr>
            <a:lvl6pPr marL="2285948" indent="0">
              <a:buNone/>
              <a:defRPr sz="2000"/>
            </a:lvl6pPr>
            <a:lvl7pPr marL="2743138" indent="0">
              <a:buNone/>
              <a:defRPr sz="2000"/>
            </a:lvl7pPr>
            <a:lvl8pPr marL="3200327" indent="0">
              <a:buNone/>
              <a:defRPr sz="2000"/>
            </a:lvl8pPr>
            <a:lvl9pPr marL="365751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181701"/>
            <a:ext cx="3932237" cy="4041872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9" indent="0">
              <a:buNone/>
              <a:defRPr sz="1199"/>
            </a:lvl3pPr>
            <a:lvl4pPr marL="1371568" indent="0">
              <a:buNone/>
              <a:defRPr sz="1000"/>
            </a:lvl4pPr>
            <a:lvl5pPr marL="1828759" indent="0">
              <a:buNone/>
              <a:defRPr sz="1000"/>
            </a:lvl5pPr>
            <a:lvl6pPr marL="2285948" indent="0">
              <a:buNone/>
              <a:defRPr sz="1000"/>
            </a:lvl6pPr>
            <a:lvl7pPr marL="2743138" indent="0">
              <a:buNone/>
              <a:defRPr sz="1000"/>
            </a:lvl7pPr>
            <a:lvl8pPr marL="3200327" indent="0">
              <a:buNone/>
              <a:defRPr sz="1000"/>
            </a:lvl8pPr>
            <a:lvl9pPr marL="36575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95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87192"/>
            <a:ext cx="10515600" cy="14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35923"/>
            <a:ext cx="10515600" cy="461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740387"/>
            <a:ext cx="2743200" cy="387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B3431-A2CE-4C7B-A890-D84AA87878C7}" type="datetimeFigureOut">
              <a:rPr lang="en-IN" smtClean="0"/>
              <a:t>01-10-2021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3" y="6740387"/>
            <a:ext cx="4114800" cy="387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3" y="6740387"/>
            <a:ext cx="2743200" cy="387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36D5-9E24-40B3-849C-45B2C71C43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479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7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3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3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3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2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2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1" indent="-228595" algn="l" defTabSz="91437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8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8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8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7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6" algn="l" defTabSz="9143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74" y="4139089"/>
            <a:ext cx="12031851" cy="1257540"/>
          </a:xfrm>
        </p:spPr>
        <p:txBody>
          <a:bodyPr>
            <a:normAutofit/>
          </a:bodyPr>
          <a:lstStyle/>
          <a:p>
            <a:r>
              <a:rPr lang="en-US" sz="4000" dirty="0"/>
              <a:t>Smart Kitchen Robot for Automatic Stuffing &amp; Making of Famous Indian Bread Variety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447" y="5885858"/>
            <a:ext cx="11205274" cy="469424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Dhinesh R, Guruchandran S, Jeevan Sidharth G, Shruthi K, Naveen Prakash R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480447" y="5577292"/>
            <a:ext cx="1120527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4AC4B98-CAF0-47DF-A890-FBC9AABDE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02" y="445442"/>
            <a:ext cx="4321399" cy="2969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914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0585" y="2554954"/>
            <a:ext cx="80566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146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7175"/>
            <a:ext cx="10515600" cy="648129"/>
          </a:xfrm>
        </p:spPr>
        <p:txBody>
          <a:bodyPr>
            <a:normAutofit fontScale="90000"/>
          </a:bodyPr>
          <a:lstStyle/>
          <a:p>
            <a:pPr marL="571486" indent="-571486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FF00"/>
                </a:solidFill>
              </a:rPr>
              <a:t>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622" y="1377887"/>
            <a:ext cx="10515600" cy="4351338"/>
          </a:xfrm>
        </p:spPr>
        <p:txBody>
          <a:bodyPr/>
          <a:lstStyle/>
          <a:p>
            <a:pPr marL="514339" indent="-514339">
              <a:buAutoNum type="arabicPeriod"/>
            </a:pPr>
            <a:r>
              <a:rPr lang="en-IN" dirty="0"/>
              <a:t>Background </a:t>
            </a:r>
          </a:p>
          <a:p>
            <a:pPr marL="514339" indent="-514339">
              <a:buAutoNum type="arabicPeriod"/>
            </a:pPr>
            <a:r>
              <a:rPr lang="en-IN" dirty="0"/>
              <a:t>Objective</a:t>
            </a:r>
          </a:p>
          <a:p>
            <a:pPr marL="514339" indent="-514339">
              <a:buAutoNum type="arabicPeriod"/>
            </a:pPr>
            <a:r>
              <a:rPr lang="en-IN" dirty="0"/>
              <a:t>Prototype Diagram</a:t>
            </a:r>
          </a:p>
          <a:p>
            <a:pPr marL="514339" indent="-514339">
              <a:buFont typeface="Arial" panose="020B0604020202020204" pitchFamily="34" charset="0"/>
              <a:buAutoNum type="arabicPeriod"/>
            </a:pPr>
            <a:r>
              <a:rPr lang="en-IN" dirty="0"/>
              <a:t>How it works ?</a:t>
            </a:r>
          </a:p>
          <a:p>
            <a:pPr marL="514339" indent="-514339">
              <a:buAutoNum type="arabicPeriod"/>
            </a:pPr>
            <a:r>
              <a:rPr lang="en-IN" dirty="0"/>
              <a:t>Key Components</a:t>
            </a:r>
          </a:p>
          <a:p>
            <a:pPr marL="514339" indent="-514339">
              <a:buFont typeface="Arial" panose="020B0604020202020204" pitchFamily="34" charset="0"/>
              <a:buAutoNum type="arabicPeriod"/>
            </a:pPr>
            <a:r>
              <a:rPr lang="en-IN" dirty="0"/>
              <a:t>Conclusion</a:t>
            </a:r>
          </a:p>
          <a:p>
            <a:pPr marL="514339" indent="-514339">
              <a:buAutoNum type="arabicPeriod"/>
            </a:pPr>
            <a:endParaRPr lang="en-IN" dirty="0"/>
          </a:p>
          <a:p>
            <a:pPr marL="514339" indent="-514339">
              <a:buAutoNum type="arabicPeriod"/>
            </a:pPr>
            <a:endParaRPr lang="en-IN" dirty="0"/>
          </a:p>
          <a:p>
            <a:pPr marL="514339" indent="-514339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581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801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1. Background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864" y="1191904"/>
            <a:ext cx="6541477" cy="5357283"/>
          </a:xfrm>
          <a:prstGeom prst="roundRect">
            <a:avLst/>
          </a:prstGeom>
          <a:ln w="28575">
            <a:solidFill>
              <a:srgbClr val="FFFF00"/>
            </a:solidFill>
          </a:ln>
        </p:spPr>
        <p:txBody>
          <a:bodyPr vert="horz" lIns="180000" tIns="43543" rIns="87086" bIns="43543" rtlCol="0">
            <a:noAutofit/>
          </a:bodyPr>
          <a:lstStyle/>
          <a:p>
            <a:pPr algn="l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000" dirty="0"/>
              <a:t>Chapatis are an integral part of Indian cuisine and diet. On average around 10 chapatis are made for a meal for a family of 3 and making chapatis especially the dough-making process is a </a:t>
            </a:r>
            <a:r>
              <a:rPr lang="en-US" sz="2000" b="1" dirty="0">
                <a:solidFill>
                  <a:srgbClr val="FFFF00"/>
                </a:solidFill>
              </a:rPr>
              <a:t>tedious</a:t>
            </a:r>
            <a:r>
              <a:rPr lang="en-US" sz="2000" dirty="0"/>
              <a:t> process and </a:t>
            </a:r>
            <a:r>
              <a:rPr lang="en-US" sz="2000" b="1" dirty="0">
                <a:solidFill>
                  <a:srgbClr val="FFFF00"/>
                </a:solidFill>
              </a:rPr>
              <a:t>time-consuming</a:t>
            </a:r>
            <a:r>
              <a:rPr lang="en-US" sz="2000" dirty="0"/>
              <a:t>. </a:t>
            </a: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Stuffed chapatis </a:t>
            </a:r>
            <a:r>
              <a:rPr lang="en-US" sz="2000" dirty="0"/>
              <a:t>like aloo parathas would be even more time-consuming. </a:t>
            </a:r>
          </a:p>
          <a:p>
            <a:r>
              <a:rPr lang="en-US" sz="2000" dirty="0"/>
              <a:t>There </a:t>
            </a:r>
            <a:r>
              <a:rPr lang="en-US" sz="2000" b="1" dirty="0">
                <a:solidFill>
                  <a:srgbClr val="FFFF00"/>
                </a:solidFill>
              </a:rPr>
              <a:t>isn’t a machine </a:t>
            </a:r>
            <a:r>
              <a:rPr lang="en-US" sz="2000" dirty="0"/>
              <a:t>like a microwave oven for making chapatis that is completely automatic and </a:t>
            </a:r>
            <a:r>
              <a:rPr lang="en-US" sz="2000" b="1" dirty="0">
                <a:solidFill>
                  <a:srgbClr val="FFFF00"/>
                </a:solidFill>
              </a:rPr>
              <a:t>compact </a:t>
            </a:r>
            <a:r>
              <a:rPr lang="en-US" sz="2000" dirty="0"/>
              <a:t>to fit in modern kitchens. </a:t>
            </a:r>
          </a:p>
          <a:p>
            <a:r>
              <a:rPr lang="en-US" sz="2000" dirty="0"/>
              <a:t>According to statistics approximately </a:t>
            </a:r>
            <a:r>
              <a:rPr lang="en-US" sz="2000" b="1" dirty="0">
                <a:solidFill>
                  <a:srgbClr val="FFFF00"/>
                </a:solidFill>
              </a:rPr>
              <a:t>803.52 crore </a:t>
            </a:r>
            <a:r>
              <a:rPr lang="en-US" sz="2000" dirty="0"/>
              <a:t>chapati are eaten in India in a single day.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90" y="723148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4192169" y="1846059"/>
            <a:ext cx="661178" cy="429768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17"/>
          </a:p>
        </p:txBody>
      </p:sp>
      <p:sp>
        <p:nvSpPr>
          <p:cNvPr id="10" name="Rounded Rectangle 9"/>
          <p:cNvSpPr/>
          <p:nvPr/>
        </p:nvSpPr>
        <p:spPr>
          <a:xfrm>
            <a:off x="590843" y="1191905"/>
            <a:ext cx="3587262" cy="535727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17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4DB86-6DEE-4CAC-8FCC-4F4E19811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14" y="1876760"/>
            <a:ext cx="2533333" cy="18095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535F2-2CBD-4293-8C4F-2F03DEE66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22" y="4333785"/>
            <a:ext cx="2538125" cy="18095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82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95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2. Objective 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90" y="769642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065237550"/>
              </p:ext>
            </p:extLst>
          </p:nvPr>
        </p:nvGraphicFramePr>
        <p:xfrm>
          <a:off x="898296" y="3877128"/>
          <a:ext cx="10490138" cy="266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2557176" y="1412722"/>
            <a:ext cx="7077648" cy="1692875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FF00"/>
                </a:solidFill>
              </a:rPr>
              <a:t>To develop a </a:t>
            </a:r>
            <a:r>
              <a:rPr lang="en-US" sz="2400" dirty="0">
                <a:solidFill>
                  <a:srgbClr val="FFFF00"/>
                </a:solidFill>
              </a:rPr>
              <a:t>robotic device which would completely automate stuffed chapati making process starting from dough kneading to storing the chapatis.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8840939" y="2140999"/>
            <a:ext cx="2273644" cy="1865872"/>
          </a:xfrm>
          <a:prstGeom prst="arc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117"/>
          </a:p>
        </p:txBody>
      </p:sp>
      <p:sp>
        <p:nvSpPr>
          <p:cNvPr id="18" name="Arc 17"/>
          <p:cNvSpPr/>
          <p:nvPr/>
        </p:nvSpPr>
        <p:spPr>
          <a:xfrm rot="15901485">
            <a:off x="1422888" y="1847190"/>
            <a:ext cx="1919814" cy="2453503"/>
          </a:xfrm>
          <a:prstGeom prst="arc">
            <a:avLst>
              <a:gd name="adj1" fmla="val 16200000"/>
              <a:gd name="adj2" fmla="val 2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117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B468D-CB25-4F8E-8AA4-7C8DA85EFAEE}"/>
              </a:ext>
            </a:extLst>
          </p:cNvPr>
          <p:cNvSpPr/>
          <p:nvPr/>
        </p:nvSpPr>
        <p:spPr>
          <a:xfrm>
            <a:off x="4970231" y="3894537"/>
            <a:ext cx="2494480" cy="2669062"/>
          </a:xfrm>
          <a:custGeom>
            <a:avLst/>
            <a:gdLst>
              <a:gd name="connsiteX0" fmla="*/ 0 w 2494480"/>
              <a:gd name="connsiteY0" fmla="*/ 0 h 2669062"/>
              <a:gd name="connsiteX1" fmla="*/ 2494480 w 2494480"/>
              <a:gd name="connsiteY1" fmla="*/ 0 h 2669062"/>
              <a:gd name="connsiteX2" fmla="*/ 2494480 w 2494480"/>
              <a:gd name="connsiteY2" fmla="*/ 2669062 h 2669062"/>
              <a:gd name="connsiteX3" fmla="*/ 0 w 2494480"/>
              <a:gd name="connsiteY3" fmla="*/ 2669062 h 2669062"/>
              <a:gd name="connsiteX4" fmla="*/ 0 w 2494480"/>
              <a:gd name="connsiteY4" fmla="*/ 0 h 266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4480" h="2669062">
                <a:moveTo>
                  <a:pt x="0" y="0"/>
                </a:moveTo>
                <a:lnTo>
                  <a:pt x="2494480" y="0"/>
                </a:lnTo>
                <a:lnTo>
                  <a:pt x="2494480" y="2669062"/>
                </a:lnTo>
                <a:lnTo>
                  <a:pt x="0" y="26690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296" rIns="0" bIns="0" numCol="1" spcCol="1270" anchor="t" anchorCtr="0">
            <a:noAutofit/>
          </a:bodyPr>
          <a:lstStyle/>
          <a:p>
            <a:pPr defTabSz="1066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002060"/>
                </a:solidFill>
              </a:rPr>
              <a:t>Stuffing material is directly delivered to the encrusting machine and stuffed dough balls are obtained after passing through screw feeder and servo cutter.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291BEB-EBF5-426D-992C-F530C79E44E9}"/>
              </a:ext>
            </a:extLst>
          </p:cNvPr>
          <p:cNvSpPr/>
          <p:nvPr/>
        </p:nvSpPr>
        <p:spPr>
          <a:xfrm>
            <a:off x="8439998" y="3863271"/>
            <a:ext cx="2891531" cy="2669062"/>
          </a:xfrm>
          <a:custGeom>
            <a:avLst/>
            <a:gdLst>
              <a:gd name="connsiteX0" fmla="*/ 0 w 2494480"/>
              <a:gd name="connsiteY0" fmla="*/ 0 h 2669062"/>
              <a:gd name="connsiteX1" fmla="*/ 2494480 w 2494480"/>
              <a:gd name="connsiteY1" fmla="*/ 0 h 2669062"/>
              <a:gd name="connsiteX2" fmla="*/ 2494480 w 2494480"/>
              <a:gd name="connsiteY2" fmla="*/ 2669062 h 2669062"/>
              <a:gd name="connsiteX3" fmla="*/ 0 w 2494480"/>
              <a:gd name="connsiteY3" fmla="*/ 2669062 h 2669062"/>
              <a:gd name="connsiteX4" fmla="*/ 0 w 2494480"/>
              <a:gd name="connsiteY4" fmla="*/ 0 h 266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4480" h="2669062">
                <a:moveTo>
                  <a:pt x="0" y="0"/>
                </a:moveTo>
                <a:lnTo>
                  <a:pt x="2494480" y="0"/>
                </a:lnTo>
                <a:lnTo>
                  <a:pt x="2494480" y="2669062"/>
                </a:lnTo>
                <a:lnTo>
                  <a:pt x="0" y="26690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296" rIns="0" bIns="0" numCol="1" spcCol="1270" anchor="t" anchorCtr="0"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The dough balls are flattened and baked in the baking machine using heating coils and dispensed into a detachable hot box for storing and maintaining the chapatis hot &amp; fresh to be served later.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72276A3-2EB7-4978-B2B3-3CE5FF074809}"/>
              </a:ext>
            </a:extLst>
          </p:cNvPr>
          <p:cNvSpPr/>
          <p:nvPr/>
        </p:nvSpPr>
        <p:spPr>
          <a:xfrm>
            <a:off x="1500471" y="3894537"/>
            <a:ext cx="2494480" cy="2669062"/>
          </a:xfrm>
          <a:custGeom>
            <a:avLst/>
            <a:gdLst>
              <a:gd name="connsiteX0" fmla="*/ 0 w 2494480"/>
              <a:gd name="connsiteY0" fmla="*/ 0 h 2669062"/>
              <a:gd name="connsiteX1" fmla="*/ 2494480 w 2494480"/>
              <a:gd name="connsiteY1" fmla="*/ 0 h 2669062"/>
              <a:gd name="connsiteX2" fmla="*/ 2494480 w 2494480"/>
              <a:gd name="connsiteY2" fmla="*/ 2669062 h 2669062"/>
              <a:gd name="connsiteX3" fmla="*/ 0 w 2494480"/>
              <a:gd name="connsiteY3" fmla="*/ 2669062 h 2669062"/>
              <a:gd name="connsiteX4" fmla="*/ 0 w 2494480"/>
              <a:gd name="connsiteY4" fmla="*/ 0 h 266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4480" h="2669062">
                <a:moveTo>
                  <a:pt x="0" y="0"/>
                </a:moveTo>
                <a:lnTo>
                  <a:pt x="2494480" y="0"/>
                </a:lnTo>
                <a:lnTo>
                  <a:pt x="2494480" y="2669062"/>
                </a:lnTo>
                <a:lnTo>
                  <a:pt x="0" y="26690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296" rIns="0" bIns="0" numCol="1" spcCol="1270" anchor="t" anchorCtr="0">
            <a:noAutofit/>
          </a:bodyPr>
          <a:lstStyle/>
          <a:p>
            <a:pPr defTabSz="1066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rgbClr val="002060"/>
                </a:solidFill>
              </a:rPr>
              <a:t>Wheat flour &amp; water are dispensed from 2 separate removable containers into a kneading jar. The dough is  kneaded and dispensed into a encrusting machine.</a:t>
            </a:r>
          </a:p>
          <a:p>
            <a:pPr defTabSz="1066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2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76211C05-CA75-45A8-879C-9C2C7964C854}"/>
              </a:ext>
            </a:extLst>
          </p:cNvPr>
          <p:cNvSpPr/>
          <p:nvPr/>
        </p:nvSpPr>
        <p:spPr>
          <a:xfrm>
            <a:off x="484914" y="1232414"/>
            <a:ext cx="11178465" cy="5730401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DC148A5-E052-4E3B-9FE8-18BA1A25BEB9}"/>
              </a:ext>
            </a:extLst>
          </p:cNvPr>
          <p:cNvSpPr txBox="1">
            <a:spLocks/>
          </p:cNvSpPr>
          <p:nvPr/>
        </p:nvSpPr>
        <p:spPr>
          <a:xfrm>
            <a:off x="4850599" y="919609"/>
            <a:ext cx="2447094" cy="45856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Blueprint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207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3. Prototype Diagram 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90" y="740464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0799FC-A870-43A8-A6EF-5A8F964C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57" y="1499253"/>
            <a:ext cx="9771797" cy="53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9C8EE7DB-BD87-4A2B-A2F7-404D174B1884}"/>
              </a:ext>
            </a:extLst>
          </p:cNvPr>
          <p:cNvSpPr/>
          <p:nvPr/>
        </p:nvSpPr>
        <p:spPr>
          <a:xfrm>
            <a:off x="387458" y="1291531"/>
            <a:ext cx="11406752" cy="5496545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endParaRPr lang="en-US" sz="2117" dirty="0">
              <a:solidFill>
                <a:prstClr val="whit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CE2476-770A-4B91-9FB7-8E9DA97BB5E8}"/>
              </a:ext>
            </a:extLst>
          </p:cNvPr>
          <p:cNvSpPr txBox="1">
            <a:spLocks/>
          </p:cNvSpPr>
          <p:nvPr/>
        </p:nvSpPr>
        <p:spPr bwMode="auto">
          <a:xfrm>
            <a:off x="3138823" y="1060593"/>
            <a:ext cx="5479084" cy="47361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defRPr>
            </a:lvl1pPr>
            <a:lvl2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9pPr>
          </a:lstStyle>
          <a:p>
            <a:pPr defTabSz="914379">
              <a:spcBef>
                <a:spcPct val="0"/>
              </a:spcBef>
            </a:pPr>
            <a:r>
              <a:rPr lang="en-US" altLang="en-US" sz="3200" dirty="0"/>
              <a:t>Proposed Idea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4. How it works ? 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90" y="717452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12922" y="1348184"/>
            <a:ext cx="1083331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marL="342893" indent="-342893" algn="just">
              <a:buFont typeface="Arial" panose="020B0604020202020204" pitchFamily="34" charset="0"/>
              <a:buChar char="•"/>
            </a:pPr>
            <a:r>
              <a:rPr lang="en-US" dirty="0"/>
              <a:t>The proposed device consists of </a:t>
            </a:r>
            <a:r>
              <a:rPr lang="en-US" dirty="0">
                <a:solidFill>
                  <a:srgbClr val="FFFF00"/>
                </a:solidFill>
              </a:rPr>
              <a:t>4</a:t>
            </a:r>
            <a:r>
              <a:rPr lang="en-US" b="1" dirty="0">
                <a:solidFill>
                  <a:srgbClr val="FFFF00"/>
                </a:solidFill>
              </a:rPr>
              <a:t> sections </a:t>
            </a:r>
            <a:r>
              <a:rPr lang="en-US" dirty="0"/>
              <a:t>namely: 3 Vessel Diagram, Encrusting Machine, Baking Machine and Hot Box. </a:t>
            </a:r>
          </a:p>
          <a:p>
            <a:pPr marL="342893" indent="-342893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893" indent="-342893" algn="just">
              <a:buFont typeface="Arial" panose="020B0604020202020204" pitchFamily="34" charset="0"/>
              <a:buChar char="•"/>
            </a:pPr>
            <a:r>
              <a:rPr lang="en-US" dirty="0"/>
              <a:t>The flour is dispensed using a </a:t>
            </a:r>
            <a:r>
              <a:rPr lang="en-US" b="1" dirty="0">
                <a:solidFill>
                  <a:srgbClr val="FFFF00"/>
                </a:solidFill>
              </a:rPr>
              <a:t>rotating disk mechanism </a:t>
            </a:r>
            <a:r>
              <a:rPr lang="en-US" dirty="0"/>
              <a:t>into the kneading jar and water is delivered using  a DC pump. The dough is kneaded and dispensed into the </a:t>
            </a:r>
            <a:r>
              <a:rPr lang="en-US" b="1" dirty="0">
                <a:solidFill>
                  <a:srgbClr val="FFFF00"/>
                </a:solidFill>
              </a:rPr>
              <a:t>encrusting machine </a:t>
            </a:r>
            <a:r>
              <a:rPr lang="en-US" dirty="0"/>
              <a:t>using the 90° servo arm.</a:t>
            </a:r>
          </a:p>
          <a:p>
            <a:pPr marL="342893" indent="-342893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893" indent="-342893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screw feeder</a:t>
            </a:r>
            <a:r>
              <a:rPr lang="en-US" dirty="0"/>
              <a:t> squeezes the content through the </a:t>
            </a:r>
            <a:r>
              <a:rPr lang="en-US" b="1" dirty="0">
                <a:solidFill>
                  <a:srgbClr val="FFFF00"/>
                </a:solidFill>
              </a:rPr>
              <a:t>depositing nozzle</a:t>
            </a:r>
            <a:r>
              <a:rPr lang="en-US" dirty="0"/>
              <a:t> like a syringe injection. The stuffing material and dough ball are mixed and squeezed through the output nozzle.</a:t>
            </a:r>
          </a:p>
          <a:p>
            <a:pPr marL="342893" indent="-342893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893" indent="-342893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iris diaphragm or a servo cutter </a:t>
            </a:r>
            <a:r>
              <a:rPr lang="en-US" dirty="0"/>
              <a:t>cuts the dough into spherical shape and is dropped on the </a:t>
            </a:r>
            <a:r>
              <a:rPr lang="en-US" b="1" dirty="0">
                <a:solidFill>
                  <a:srgbClr val="FFFF00"/>
                </a:solidFill>
              </a:rPr>
              <a:t>baking machine.</a:t>
            </a:r>
          </a:p>
          <a:p>
            <a:pPr marL="342893" indent="-342893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893" indent="-342893" algn="just">
              <a:buFont typeface="Arial" panose="020B0604020202020204" pitchFamily="34" charset="0"/>
              <a:buChar char="•"/>
            </a:pPr>
            <a:r>
              <a:rPr lang="en-US" dirty="0"/>
              <a:t>Required </a:t>
            </a:r>
            <a:r>
              <a:rPr lang="en-US" b="1" dirty="0">
                <a:solidFill>
                  <a:srgbClr val="FFFF00"/>
                </a:solidFill>
              </a:rPr>
              <a:t>oil amount </a:t>
            </a:r>
            <a:r>
              <a:rPr lang="en-US" dirty="0"/>
              <a:t>is sprayed on the dough ball and then moved using a 270 ° servo arm where it is flattened and baked using </a:t>
            </a:r>
            <a:r>
              <a:rPr lang="en-US" b="1" dirty="0">
                <a:solidFill>
                  <a:srgbClr val="FFFF00"/>
                </a:solidFill>
              </a:rPr>
              <a:t>heating coils</a:t>
            </a:r>
            <a:r>
              <a:rPr lang="en-US" dirty="0"/>
              <a:t>.</a:t>
            </a:r>
          </a:p>
          <a:p>
            <a:pPr marL="342893" indent="-342893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893" indent="-342893" algn="just">
              <a:buFont typeface="Arial" panose="020B0604020202020204" pitchFamily="34" charset="0"/>
              <a:buChar char="•"/>
            </a:pPr>
            <a:r>
              <a:rPr lang="en-US" dirty="0"/>
              <a:t>Hot &amp; Fresh chapatis are dispensed into the </a:t>
            </a:r>
            <a:r>
              <a:rPr lang="en-US" b="1" dirty="0">
                <a:solidFill>
                  <a:srgbClr val="FFFF00"/>
                </a:solidFill>
              </a:rPr>
              <a:t>detachable hot box </a:t>
            </a:r>
            <a:r>
              <a:rPr lang="en-US" dirty="0"/>
              <a:t>where it is kept warm and stored for serving later. The </a:t>
            </a:r>
            <a:r>
              <a:rPr lang="en-US" b="1" dirty="0">
                <a:solidFill>
                  <a:srgbClr val="FFFF00"/>
                </a:solidFill>
              </a:rPr>
              <a:t>mobile app </a:t>
            </a:r>
            <a:r>
              <a:rPr lang="en-US" dirty="0"/>
              <a:t>developed is used for </a:t>
            </a:r>
            <a:r>
              <a:rPr lang="en-US" b="1" dirty="0">
                <a:solidFill>
                  <a:srgbClr val="FFFF00"/>
                </a:solidFill>
              </a:rPr>
              <a:t>remote control </a:t>
            </a:r>
            <a:r>
              <a:rPr lang="en-US" dirty="0"/>
              <a:t>of this device where no of chapatis required, its thickness and oil levels can be entered and hot &amp; fresh chapatis would be made and stored in the hot box.</a:t>
            </a:r>
          </a:p>
        </p:txBody>
      </p:sp>
    </p:spTree>
    <p:extLst>
      <p:ext uri="{BB962C8B-B14F-4D97-AF65-F5344CB8AC3E}">
        <p14:creationId xmlns:p14="http://schemas.microsoft.com/office/powerpoint/2010/main" val="234938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5. Key Components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717452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3ECC54-8F59-45EA-B524-C629FDA6F3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t="4901" r="17680" b="2297"/>
          <a:stretch/>
        </p:blipFill>
        <p:spPr>
          <a:xfrm>
            <a:off x="130635" y="1437256"/>
            <a:ext cx="5515429" cy="4397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182C1-3CEC-4F63-BA12-B37DBDF32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" t="6121" r="3559" b="12713"/>
          <a:stretch/>
        </p:blipFill>
        <p:spPr>
          <a:xfrm>
            <a:off x="5878293" y="1437262"/>
            <a:ext cx="6183085" cy="4397825"/>
          </a:xfrm>
          <a:prstGeom prst="rect">
            <a:avLst/>
          </a:prstGeom>
        </p:spPr>
      </p:pic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F5E3BF94-01DA-4FAF-9F08-20F07458D874}"/>
              </a:ext>
            </a:extLst>
          </p:cNvPr>
          <p:cNvSpPr/>
          <p:nvPr/>
        </p:nvSpPr>
        <p:spPr>
          <a:xfrm rot="5400000">
            <a:off x="5609608" y="5252283"/>
            <a:ext cx="392227" cy="512469"/>
          </a:xfrm>
          <a:prstGeom prst="flowChartExtract">
            <a:avLst/>
          </a:prstGeom>
          <a:solidFill>
            <a:srgbClr val="00B0F0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E20A36-3D2A-41C6-ACC9-3AC985E1A0C1}"/>
              </a:ext>
            </a:extLst>
          </p:cNvPr>
          <p:cNvSpPr txBox="1">
            <a:spLocks/>
          </p:cNvSpPr>
          <p:nvPr/>
        </p:nvSpPr>
        <p:spPr>
          <a:xfrm>
            <a:off x="1912263" y="5776190"/>
            <a:ext cx="1952171" cy="55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dirty="0"/>
              <a:t>3 Vessel Diagram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42D6721-D57A-4466-8E32-92B8B82AF4DC}"/>
              </a:ext>
            </a:extLst>
          </p:cNvPr>
          <p:cNvSpPr txBox="1">
            <a:spLocks/>
          </p:cNvSpPr>
          <p:nvPr/>
        </p:nvSpPr>
        <p:spPr>
          <a:xfrm>
            <a:off x="7826841" y="5776189"/>
            <a:ext cx="2285988" cy="55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dirty="0"/>
              <a:t>Encrusting Machine</a:t>
            </a:r>
          </a:p>
        </p:txBody>
      </p:sp>
    </p:spTree>
    <p:extLst>
      <p:ext uri="{BB962C8B-B14F-4D97-AF65-F5344CB8AC3E}">
        <p14:creationId xmlns:p14="http://schemas.microsoft.com/office/powerpoint/2010/main" val="136823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40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5. Key Components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90" y="692147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322CD2-41A3-447F-9617-DDF0CA857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1" t="11964" r="28154" b="11369"/>
          <a:stretch/>
        </p:blipFill>
        <p:spPr>
          <a:xfrm>
            <a:off x="4283531" y="844223"/>
            <a:ext cx="3044372" cy="2235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E8B33-6049-4679-A8E3-04AA81CE9D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15238" r="3661" b="10461"/>
          <a:stretch/>
        </p:blipFill>
        <p:spPr>
          <a:xfrm>
            <a:off x="6096007" y="3680318"/>
            <a:ext cx="5907315" cy="3047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E081-CE06-45D5-9482-8BD0F9B581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9726" r="10417" b="7560"/>
          <a:stretch/>
        </p:blipFill>
        <p:spPr>
          <a:xfrm>
            <a:off x="188688" y="3680307"/>
            <a:ext cx="5617029" cy="304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AC437F4-B3D9-492B-B577-185AB22AFAD8}"/>
              </a:ext>
            </a:extLst>
          </p:cNvPr>
          <p:cNvSpPr txBox="1">
            <a:spLocks/>
          </p:cNvSpPr>
          <p:nvPr/>
        </p:nvSpPr>
        <p:spPr>
          <a:xfrm>
            <a:off x="4829635" y="3016192"/>
            <a:ext cx="1952171" cy="55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dirty="0"/>
              <a:t>Iris Diaphragm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013093-3611-4C01-A019-BF4A4BAEA4A9}"/>
              </a:ext>
            </a:extLst>
          </p:cNvPr>
          <p:cNvSpPr txBox="1">
            <a:spLocks/>
          </p:cNvSpPr>
          <p:nvPr/>
        </p:nvSpPr>
        <p:spPr>
          <a:xfrm>
            <a:off x="1727387" y="6661890"/>
            <a:ext cx="1952171" cy="55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dirty="0"/>
              <a:t>Hot Box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2FC7572-2236-4173-B53D-85BBADB2678C}"/>
              </a:ext>
            </a:extLst>
          </p:cNvPr>
          <p:cNvSpPr txBox="1">
            <a:spLocks/>
          </p:cNvSpPr>
          <p:nvPr/>
        </p:nvSpPr>
        <p:spPr>
          <a:xfrm>
            <a:off x="8073578" y="6668203"/>
            <a:ext cx="1952171" cy="55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dirty="0"/>
              <a:t>Baking Machine</a:t>
            </a:r>
          </a:p>
        </p:txBody>
      </p:sp>
    </p:spTree>
    <p:extLst>
      <p:ext uri="{BB962C8B-B14F-4D97-AF65-F5344CB8AC3E}">
        <p14:creationId xmlns:p14="http://schemas.microsoft.com/office/powerpoint/2010/main" val="427522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7171"/>
            <a:ext cx="12192000" cy="717452"/>
          </a:xfrm>
        </p:spPr>
        <p:txBody>
          <a:bodyPr>
            <a:normAutofit/>
          </a:bodyPr>
          <a:lstStyle/>
          <a:p>
            <a:r>
              <a:rPr lang="en-IN" sz="4000" dirty="0"/>
              <a:t>6. Conclusion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90" y="924622"/>
            <a:ext cx="1218731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94951" y="1169805"/>
            <a:ext cx="10602097" cy="3278210"/>
          </a:xfrm>
          <a:prstGeom prst="round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A </a:t>
            </a:r>
            <a:r>
              <a:rPr lang="en-US" sz="2000" dirty="0">
                <a:solidFill>
                  <a:srgbClr val="FFFF00"/>
                </a:solidFill>
              </a:rPr>
              <a:t>fully automatic stuffed chapati making machine is designed which would be the size of a microwave oven and could blend well in modern kitchens priced at around 10K to 15K INR. </a:t>
            </a:r>
          </a:p>
          <a:p>
            <a:pPr algn="just"/>
            <a:endParaRPr lang="en-US" sz="2000" dirty="0">
              <a:solidFill>
                <a:srgbClr val="FFFF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It is aimed at reducing burden of making a food item which is almost made every day in Indian households. </a:t>
            </a:r>
          </a:p>
          <a:p>
            <a:pPr algn="just"/>
            <a:endParaRPr lang="en-US" sz="2000" dirty="0">
              <a:solidFill>
                <a:srgbClr val="FFFF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Smart IOT features benefits office goers for remote control of the device.</a:t>
            </a:r>
          </a:p>
          <a:p>
            <a:pPr algn="just"/>
            <a:endParaRPr lang="en-US" sz="2000" dirty="0">
              <a:solidFill>
                <a:srgbClr val="FFFF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Provision for making stuffed chapatis like aloo parathas.</a:t>
            </a:r>
            <a:endParaRPr lang="en-IN" sz="20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3228D6-C087-43D1-959D-83FFB257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17" y="4898929"/>
            <a:ext cx="3564997" cy="18095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ADFC7A1-4910-4C3F-AF73-1AB7A668EDD3}"/>
              </a:ext>
            </a:extLst>
          </p:cNvPr>
          <p:cNvSpPr/>
          <p:nvPr/>
        </p:nvSpPr>
        <p:spPr>
          <a:xfrm>
            <a:off x="4716649" y="5115173"/>
            <a:ext cx="2758699" cy="137703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IN" sz="2400" dirty="0">
                <a:solidFill>
                  <a:srgbClr val="FFFF00"/>
                </a:solidFill>
              </a:rPr>
              <a:t>Remote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2B66A3-ECB1-496C-83E7-3DD0E0A2A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3" y="4898929"/>
            <a:ext cx="3564997" cy="18095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56825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481DCFC-2999-49BE-AC5A-409BA4009808}" vid="{64DDAF48-5435-4617-9D06-A4C1018B11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645</TotalTime>
  <Words>568</Words>
  <Application>Microsoft Office PowerPoint</Application>
  <PresentationFormat>Custom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Theme1</vt:lpstr>
      <vt:lpstr>Smart Kitchen Robot for Automatic Stuffing &amp; Making of Famous Indian Bread Variety</vt:lpstr>
      <vt:lpstr> Contents</vt:lpstr>
      <vt:lpstr>1. Background </vt:lpstr>
      <vt:lpstr>2. Objective  </vt:lpstr>
      <vt:lpstr>3. Prototype Diagram  </vt:lpstr>
      <vt:lpstr>4. How it works ?  </vt:lpstr>
      <vt:lpstr>5. Key Components</vt:lpstr>
      <vt:lpstr>5. Key Components</vt:lpstr>
      <vt:lpstr>6. 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TRAVELLING Load Based Safety regulator</dc:title>
  <dc:creator>Dhinesh Rajasekaran</dc:creator>
  <cp:lastModifiedBy>Dhinesh Rajasekaran</cp:lastModifiedBy>
  <cp:revision>62</cp:revision>
  <dcterms:created xsi:type="dcterms:W3CDTF">2018-08-30T21:38:08Z</dcterms:created>
  <dcterms:modified xsi:type="dcterms:W3CDTF">2021-09-30T20:49:16Z</dcterms:modified>
</cp:coreProperties>
</file>